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32801026ca7.png>
</file>

<file path=ppt/media/file328013ca738d.png>
</file>

<file path=ppt/media/file32801dbec9e7.png>
</file>

<file path=ppt/media/file3280233b0c0.png>
</file>

<file path=ppt/media/file3280239db81.png>
</file>

<file path=ppt/media/file32802479f34b.png>
</file>

<file path=ppt/media/file32803ae9c66b.png>
</file>

<file path=ppt/media/file3280418688e4.png>
</file>

<file path=ppt/media/file32804253d3a2.png>
</file>

<file path=ppt/media/file328043a21d50.png>
</file>

<file path=ppt/media/file3280462b4875.png>
</file>

<file path=ppt/media/file3280483291e0.png>
</file>

<file path=ppt/media/file328049e1b904.png>
</file>

<file path=ppt/media/file328050683821.png>
</file>

<file path=ppt/media/file328054fdeb59.png>
</file>

<file path=ppt/media/file328058b96bf2.png>
</file>

<file path=ppt/media/file328061e102d9.png>
</file>

<file path=ppt/media/file328061f0b5dc.png>
</file>

<file path=ppt/media/file328067855257.png>
</file>

<file path=ppt/media/file32806a3d27c4.png>
</file>

<file path=ppt/media/file32806a664ba6.png>
</file>

<file path=ppt/media/file328070fb1f2b.png>
</file>

<file path=ppt/media/file3280737bc02f.png>
</file>

<file path=ppt/media/file3280755e0a5f.png>
</file>

<file path=ppt/media/file328076bb79ff.png>
</file>

<file path=ppt/media/file32807b8226c2.png>
</file>

<file path=ppt/media/file328097f0a47.png>
</file>

<file path=ppt/media/file3280d6b52b3.png>
</file>

<file path=ppt/media/file3280e46913f.png>
</file>

<file path=ppt/media/file3280f990e61.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280f990e6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328097f0a4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3280737bc02f.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3280418688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32806785525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328061e102d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file32807b8226c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2801dbec9e7.png"/><Relationship Id="rId3" Type="http://schemas.openxmlformats.org/officeDocument/2006/relationships/image" Target="../media/file328058b96bf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280755e0a5f.png"/><Relationship Id="rId3" Type="http://schemas.openxmlformats.org/officeDocument/2006/relationships/image" Target="../media/file328070fb1f2b.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28076bb79ff.png"/><Relationship Id="rId3" Type="http://schemas.openxmlformats.org/officeDocument/2006/relationships/image" Target="../media/file3280e46913f.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2803ae9c66b.png"/><Relationship Id="rId3" Type="http://schemas.openxmlformats.org/officeDocument/2006/relationships/image" Target="../media/file328049e1b90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280239db81.png"/><Relationship Id="rId3" Type="http://schemas.openxmlformats.org/officeDocument/2006/relationships/image" Target="../media/file32802479f34b.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2804253d3a2.png"/><Relationship Id="rId3" Type="http://schemas.openxmlformats.org/officeDocument/2006/relationships/image" Target="../media/file3280d6b52b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2801026ca7.png"/><Relationship Id="rId3" Type="http://schemas.openxmlformats.org/officeDocument/2006/relationships/image" Target="../media/file3280462b487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328043a21d50.png"/><Relationship Id="rId3" Type="http://schemas.openxmlformats.org/officeDocument/2006/relationships/image" Target="../media/file3280483291e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28013ca738d.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280506838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2806a3d27c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28054fdeb5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2806a664ba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28061f0b5dc.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3280233b0c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28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28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lowest 10% of local authorities.</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5,413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626.5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799,019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70,898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772.3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28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28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23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76.3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126,061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9,153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28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28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556.8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451.6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651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537.4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764.2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990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688.5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1,071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758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685.5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5,413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626.5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70,898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772.3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799,019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1,419.5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28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28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23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54.4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64.1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80.1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112.1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209th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66.8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78.8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75.1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76.3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126,061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224.0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9,153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99.7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10"/>
          <p:cNvPicPr>
            <a:picLocks noGrp="1"/>
          </p:cNvPicPr>
          <p:nvPr>
            <p:ph type="pic" sz="quarter" idx="24"/>
          </p:nvPr>
        </p:nvPicPr>
        <p:blipFill>
          <a:blip cstate="print" r:embed="rId2"/>
          <a:stretch>
            <a:fillRect/>
          </a:stretch>
        </p:blipFill>
        <p:spPr>
          <a:xfrm>
            <a:off x="23190" y="528753"/>
            <a:ext cx="7569200" cy="6272213"/>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28 October 2020</a:t>
            </a:r>
          </a:p>
        </p:txBody>
      </p:sp>
      <p:sp xmlns:a="http://schemas.openxmlformats.org/drawingml/2006/main" xmlns:r="http://schemas.openxmlformats.org/officeDocument/2006/relationships" xmlns:p="http://schemas.openxmlformats.org/presentationml/2006/main">
        <p:nvSpPr>
          <p:cNvPr id="4" name="Text Placeholder 20"/>
          <p:cNvSpPr>
            <a:spLocks noGrp="1"/>
          </p:cNvSpPr>
          <p:nvPr>
            <p:ph type="body" sz="quarter" idx="27"/>
          </p:nvPr>
        </p:nvSpPr>
        <p:spPr>
          <a:xfrm>
            <a:off x="7856538" y="1923272"/>
            <a:ext cx="4022725" cy="3005137"/>
          </a:xfrm>
        </p:spPr>
        <p:txBody>
          <a:bodyPr/>
          <a:lstStyle/>
          <a:p>
            <a:r>
              <a:rPr/>
              <a:t>This data is based on potential COVID-19 symptoms reported by members of the public to NHS Pathways through NHS 111 or 999 and 111 online.
It provides a view of service contacts and an early view of people concerned about their symptoms. It is not based on any outcomes of tests for COVID-19.
This is also not a count of people as a user can repeat the triage process several times.
In 111 online, any user that starts the COVID-19 assessment service is indicating that the may have symptoms of coronavirus.</a:t>
            </a:r>
          </a:p>
        </p:txBody>
      </p:sp>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7856538" y="5972175"/>
            <a:ext cx="2846387" cy="222250"/>
          </a:xfrm>
        </p:spPr>
        <p:txBody>
          <a:bodyPr/>
          <a:lstStyle/>
          <a:p>
            <a:r>
              <a:rPr/>
              <a:t>Source: NHS Digital</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 xmlns:a="http://schemas.openxmlformats.org/drawingml/2006/main" xmlns:r="http://schemas.openxmlformats.org/officeDocument/2006/relationships" xmlns:p="http://schemas.openxmlformats.org/presentationml/2006/main">
        <p:nvSpPr>
          <p:cNvPr id="7" name="Text Placeholder 13"/>
          <p:cNvSpPr>
            <a:spLocks noGrp="1"/>
          </p:cNvSpPr>
          <p:nvPr>
            <p:ph type="body" sz="quarter" idx="25"/>
          </p:nvPr>
        </p:nvSpPr>
        <p:spPr>
          <a:xfrm>
            <a:off x="7856538" y="684213"/>
            <a:ext cx="4022725" cy="962025"/>
          </a:xfrm>
        </p:spPr>
        <p:txBody>
          <a:bodyPr/>
          <a:lstStyle/>
          <a:p>
            <a:r>
              <a:rPr/>
              <a:t>In the last 24 hours there were 79 triages made. This is an decrease of 34 triages compared to the previous day (113 triages).</a:t>
            </a:r>
          </a:p>
        </p:txBody>
      </p:sp>
      <p:sp xmlns:a="http://schemas.openxmlformats.org/drawingml/2006/main" xmlns:r="http://schemas.openxmlformats.org/officeDocument/2006/relationships" xmlns:p="http://schemas.openxmlformats.org/presentationml/2006/main">
        <p:nvSpPr>
          <p:cNvPr id="8" name="Text Placeholder 17"/>
          <p:cNvSpPr>
            <a:spLocks noGrp="1"/>
          </p:cNvSpPr>
          <p:nvPr>
            <p:ph type="body" sz="quarter" idx="26"/>
          </p:nvPr>
        </p:nvSpPr>
        <p:spPr>
          <a:xfrm>
            <a:off x="4426960" y="1315259"/>
            <a:ext cx="2727325" cy="1216025"/>
          </a:xfrm>
        </p:spPr>
        <p:txBody>
          <a:bodyPr/>
          <a:lstStyle/>
          <a:p>
            <a:r>
              <a:rPr/>
              <a:t>In the seven days leading to 27 October there were 696 triages to NHS Pathways for COVID-19, this is an average of 99 each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October 2020</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28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2020-10-28T18:55:49Z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